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DF915-C8F0-4189-8609-81F8509E4CDB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0B6A7-3DE9-4074-BA5E-D03EE5FDE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D22D-A143-4BAC-ABDC-3BADA8F07069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831F9-9FD6-410C-8E80-4F16305B8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лайд 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Предметно-развивающая среда   в детском саду в рамках ФГОС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700809"/>
            <a:ext cx="7416824" cy="1043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М</a:t>
            </a:r>
            <a:r>
              <a:rPr lang="ru-RU" sz="2800" b="1" dirty="0" smtClean="0">
                <a:solidFill>
                  <a:srgbClr val="0070C0"/>
                </a:solidFill>
              </a:rPr>
              <a:t>К</a:t>
            </a:r>
            <a:r>
              <a:rPr lang="en-US" sz="2800" b="1" dirty="0" smtClean="0">
                <a:solidFill>
                  <a:srgbClr val="0070C0"/>
                </a:solidFill>
              </a:rPr>
              <a:t>ДОУ </a:t>
            </a:r>
            <a:r>
              <a:rPr lang="ru-RU" sz="2800" b="1" dirty="0" smtClean="0">
                <a:solidFill>
                  <a:srgbClr val="0070C0"/>
                </a:solidFill>
              </a:rPr>
              <a:t> «Детский сад №15 </a:t>
            </a:r>
          </a:p>
          <a:p>
            <a:pPr algn="ctr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sz="2800" b="1" dirty="0" smtClean="0">
                <a:solidFill>
                  <a:srgbClr val="0070C0"/>
                </a:solidFill>
              </a:rPr>
              <a:t>     «Звездочка»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hp\Desktop\1 июн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554461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лайд 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675456"/>
            <a:ext cx="9540552" cy="7533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412776"/>
            <a:ext cx="936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ru-RU" sz="2000" b="1" dirty="0" smtClean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603448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Дошкольный возраст </a:t>
            </a:r>
            <a:r>
              <a:rPr lang="ru-RU" sz="2000" b="1" dirty="0">
                <a:solidFill>
                  <a:srgbClr val="C00000"/>
                </a:solidFill>
              </a:rPr>
              <a:t>– короткий</a:t>
            </a:r>
            <a:r>
              <a:rPr lang="ru-RU" sz="2000" dirty="0">
                <a:solidFill>
                  <a:srgbClr val="C00000"/>
                </a:solidFill>
              </a:rPr>
              <a:t>, но важный период становления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полноценной личности. В данное время </a:t>
            </a:r>
            <a:r>
              <a:rPr lang="ru-RU" sz="2000" b="1" dirty="0">
                <a:solidFill>
                  <a:srgbClr val="C00000"/>
                </a:solidFill>
              </a:rPr>
              <a:t>дошкольник</a:t>
            </a:r>
            <a:r>
              <a:rPr lang="ru-RU" sz="2000" dirty="0">
                <a:solidFill>
                  <a:srgbClr val="C00000"/>
                </a:solidFill>
              </a:rPr>
              <a:t> получает первые и начальные знания об окружающей среде и жизни вообще. У ребенка формируются в данном </a:t>
            </a:r>
            <a:r>
              <a:rPr lang="ru-RU" sz="2000" b="1" dirty="0">
                <a:solidFill>
                  <a:srgbClr val="C00000"/>
                </a:solidFill>
              </a:rPr>
              <a:t>возрасте</a:t>
            </a:r>
            <a:r>
              <a:rPr lang="ru-RU" sz="2000" dirty="0">
                <a:solidFill>
                  <a:srgbClr val="C00000"/>
                </a:solidFill>
              </a:rPr>
              <a:t> позитивное или негативное отношение к людям, к труду, начинают зарождаться навыки и привычки правильного поведения, складывается характер.</a:t>
            </a:r>
          </a:p>
        </p:txBody>
      </p:sp>
      <p:pic>
        <p:nvPicPr>
          <p:cNvPr id="2050" name="Picture 2" descr="C:\Users\hp\Desktop\для сайта222\старш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484784"/>
            <a:ext cx="3168352" cy="3917032"/>
          </a:xfrm>
          <a:prstGeom prst="rect">
            <a:avLst/>
          </a:prstGeom>
          <a:noFill/>
        </p:spPr>
      </p:pic>
      <p:pic>
        <p:nvPicPr>
          <p:cNvPr id="2051" name="Picture 3" descr="C:\Users\hp\Desktop\фотки для сайта\8 мар.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95400"/>
            <a:ext cx="3268960" cy="4267200"/>
          </a:xfrm>
          <a:prstGeom prst="rect">
            <a:avLst/>
          </a:prstGeom>
          <a:noFill/>
        </p:spPr>
      </p:pic>
      <p:pic>
        <p:nvPicPr>
          <p:cNvPr id="2052" name="Picture 4" descr="C:\Users\hp\Desktop\фотки для сайта\1 июня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40769"/>
            <a:ext cx="252028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лайд 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395520" cy="7533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3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дошкольной педагогике под термином «развивающая среда» понимается «комплекс материально-технических, санитарно-гигиенических, эстетических, психолого-педагогических условий, обеспечивающих организацию жизни детей и взрослых». Развивающая среда выступает в роли стимулятора, движущей силы в целостном процессе становления личности ребенка, она обогащает личностное развитие. Функция педагога заключается в том, чтобы, используя предметно - развивающую среду и ее средства, помочь ребенку обнаружить в себе и развивать то, что присуще ребенку. Поэтому особое внимание   в детском саду уделяется конструированию среды, в которой происходит  обучение и саморазвитие творческой активности дошкольника.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-24340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Предметно-развивающая среда в ДОУ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лайд 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395520" cy="7533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-24340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</a:rPr>
              <a:t>Предметно – пространственная развивающая среда                                  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должна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/>
              <a:t>организовываться с учётом требований ФГОС, где чётко прослеживаются все </a:t>
            </a:r>
            <a:br>
              <a:rPr lang="ru-RU" sz="2400" b="1" i="1" dirty="0" smtClean="0"/>
            </a:br>
            <a:r>
              <a:rPr lang="ru-RU" sz="2400" b="1" i="1" dirty="0" smtClean="0"/>
              <a:t>пять образовательных областей: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412776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000" b="1" dirty="0" smtClean="0">
                <a:solidFill>
                  <a:srgbClr val="002060"/>
                </a:solidFill>
                <a:latin typeface="Gabriola" pitchFamily="82" charset="0"/>
              </a:rPr>
              <a:t>1) социально-коммуникативная,  2) познавательная, 3) речевая,   4) художественно-эстетическая, </a:t>
            </a:r>
          </a:p>
          <a:p>
            <a:pPr marL="457200" indent="-457200" algn="ctr"/>
            <a:r>
              <a:rPr lang="ru-RU" sz="2000" b="1" dirty="0" smtClean="0">
                <a:solidFill>
                  <a:srgbClr val="002060"/>
                </a:solidFill>
                <a:latin typeface="Gabriola" pitchFamily="82" charset="0"/>
              </a:rPr>
              <a:t>5 )физическая.</a:t>
            </a:r>
            <a:endParaRPr lang="ru-RU" sz="20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2204864"/>
            <a:ext cx="29873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hp\Desktop\фотки для сайта\эк.11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04864"/>
            <a:ext cx="3096344" cy="1872208"/>
          </a:xfrm>
          <a:prstGeom prst="rect">
            <a:avLst/>
          </a:prstGeom>
          <a:noFill/>
        </p:spPr>
      </p:pic>
      <p:pic>
        <p:nvPicPr>
          <p:cNvPr id="2052" name="Picture 4" descr="C:\Users\hp\Desktop\фотки для сайта\ЭКОЛ.ДОШ.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04864"/>
            <a:ext cx="2483768" cy="187220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95536" y="4221088"/>
            <a:ext cx="39604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293096"/>
            <a:ext cx="42484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лайд 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675456"/>
            <a:ext cx="9540552" cy="7533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-243408"/>
            <a:ext cx="89644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sz="2800" b="1" dirty="0" smtClean="0">
                <a:solidFill>
                  <a:srgbClr val="FF0000"/>
                </a:solidFill>
              </a:rPr>
              <a:t>Направление: Художественно — эстетическое развитие. </a:t>
            </a:r>
            <a:r>
              <a:rPr lang="ru-RU" sz="2400" b="1" i="1" u="sng" dirty="0" smtClean="0">
                <a:solidFill>
                  <a:srgbClr val="2D2DB9"/>
                </a:solidFill>
              </a:rPr>
              <a:t/>
            </a:r>
            <a:br>
              <a:rPr lang="ru-RU" sz="2400" b="1" i="1" u="sng" dirty="0" smtClean="0">
                <a:solidFill>
                  <a:srgbClr val="2D2DB9"/>
                </a:solidFill>
              </a:rPr>
            </a:br>
            <a:r>
              <a:rPr lang="ru-RU" sz="2400" b="1" i="1" u="sng" dirty="0" smtClean="0">
                <a:solidFill>
                  <a:srgbClr val="00664D"/>
                </a:solidFill>
              </a:rPr>
              <a:t>В Центре «Творческая мастерская»</a:t>
            </a:r>
            <a:r>
              <a:rPr lang="ru-RU" sz="2400" u="sng" dirty="0" smtClean="0">
                <a:solidFill>
                  <a:srgbClr val="2D2DB9"/>
                </a:solidFill>
              </a:rPr>
              <a:t> 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2D2DB9"/>
                </a:solidFill>
              </a:rPr>
              <a:t>находится материал и оборудование для художественно-творческой деятельности: рисования, лепки и аппликации. По желанию ребенок может найти и воспользоваться необходимым, для воплощения своих творческих идей, замыслов, фантазии. К данному центру имеется свободный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412776"/>
            <a:ext cx="936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ru-RU" sz="2000" b="1" dirty="0" smtClean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19" y="2564904"/>
            <a:ext cx="244827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hp\Desktop\фотки для сайта\IMG-20190321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492896"/>
            <a:ext cx="3528392" cy="136815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92896"/>
            <a:ext cx="280831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hp\Desktop\для сайта222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59" y="3933056"/>
            <a:ext cx="3672409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лайд 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675456"/>
            <a:ext cx="9540552" cy="7533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412776"/>
            <a:ext cx="936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ru-RU" sz="2000" b="1" dirty="0" smtClean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459432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Направление:    Речевое развитие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60648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009973"/>
                </a:solidFill>
              </a:rPr>
              <a:t>Центр «Мир книги»</a:t>
            </a:r>
            <a:r>
              <a:rPr lang="ru-RU" sz="2000" b="1" dirty="0" smtClean="0">
                <a:solidFill>
                  <a:schemeClr val="accent2"/>
                </a:solidFill>
              </a:rPr>
              <a:t> </a:t>
            </a:r>
            <a:r>
              <a:rPr lang="ru-RU" b="1" dirty="0" smtClean="0">
                <a:solidFill>
                  <a:srgbClr val="2D2DB9"/>
                </a:solidFill>
              </a:rPr>
              <a:t> играет существенную роль в формировании у детей интереса и любви к художественной литературе. </a:t>
            </a:r>
            <a:r>
              <a:rPr lang="ru-RU" sz="2000" b="1" i="1" dirty="0">
                <a:solidFill>
                  <a:srgbClr val="002060"/>
                </a:solidFill>
              </a:rPr>
              <a:t>Роль книги в жизни человека невозможно переоценить! В книге всегда можно найти много интересного для размышления. Одним словом, книга является незаменимым атрибутом полноценного и всестороннего развития.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844824"/>
            <a:ext cx="4499545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35283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лайд 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675456"/>
            <a:ext cx="9540552" cy="7533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412776"/>
            <a:ext cx="936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ru-RU" sz="2000" b="1" dirty="0" smtClean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459431"/>
            <a:ext cx="86044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Центр «Природы»</a:t>
            </a:r>
            <a:r>
              <a:rPr lang="ru-RU" sz="4000" b="1" dirty="0" smtClean="0">
                <a:solidFill>
                  <a:schemeClr val="accent2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включает в себя экологическую деятельность. В данном уголке содержатся различные виды комнатных растений, на которых удобно демонстрировать видоизменения частей растения, инструменты по уходу за этими растениями: палочки для рыхления, пульверизатор, лейки и др. Помимо комнатных растений, в данном центре оформлены  макеты (пустыня, животный мир, аквариум, скворечник, улей, клетка с птичками и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т.д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).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0648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628801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C:\Users\hp\Desktop\фотки для сайта\экол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600200"/>
            <a:ext cx="3024336" cy="2476872"/>
          </a:xfrm>
          <a:prstGeom prst="rect">
            <a:avLst/>
          </a:prstGeom>
          <a:noFill/>
        </p:spPr>
      </p:pic>
      <p:pic>
        <p:nvPicPr>
          <p:cNvPr id="5125" name="Picture 5" descr="C:\Users\hp\Desktop\фотки для сайта\экол988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600200"/>
            <a:ext cx="2664296" cy="2476872"/>
          </a:xfrm>
          <a:prstGeom prst="rect">
            <a:avLst/>
          </a:prstGeom>
          <a:noFill/>
        </p:spPr>
      </p:pic>
      <p:pic>
        <p:nvPicPr>
          <p:cNvPr id="5126" name="Picture 6" descr="C:\Users\hp\Desktop\фотки для сайта\экол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8520" y="4149081"/>
            <a:ext cx="1876995" cy="2232248"/>
          </a:xfrm>
          <a:prstGeom prst="rect">
            <a:avLst/>
          </a:prstGeom>
          <a:noFill/>
        </p:spPr>
      </p:pic>
      <p:pic>
        <p:nvPicPr>
          <p:cNvPr id="5127" name="Picture 7" descr="C:\Users\hp\Desktop\фотки для сайта\экол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365104"/>
            <a:ext cx="2016224" cy="1872208"/>
          </a:xfrm>
          <a:prstGeom prst="rect">
            <a:avLst/>
          </a:prstGeom>
          <a:noFill/>
        </p:spPr>
      </p:pic>
      <p:pic>
        <p:nvPicPr>
          <p:cNvPr id="5128" name="Picture 8" descr="C:\Users\hp\Desktop\фотки для сайта\экол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4293096"/>
            <a:ext cx="1800200" cy="1944216"/>
          </a:xfrm>
          <a:prstGeom prst="rect">
            <a:avLst/>
          </a:prstGeom>
          <a:noFill/>
        </p:spPr>
      </p:pic>
      <p:pic>
        <p:nvPicPr>
          <p:cNvPr id="5129" name="Picture 9" descr="C:\Users\hp\Desktop\фотки для сайта\экол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293096"/>
            <a:ext cx="201622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лайд 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819472"/>
            <a:ext cx="9540552" cy="7533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41277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ru-RU" sz="2000" b="1" dirty="0" smtClean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603447"/>
            <a:ext cx="8892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Направление: Социально-личностное развитие. </a:t>
            </a:r>
            <a:r>
              <a:rPr lang="ru-RU" sz="2400" b="1" dirty="0" smtClean="0"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Игра - основной вид деятельности наших малышей. Яркий, насыщенный игровой центр создает условия для творческой деятельности детей, развивает фантазию, формирует игровые навыки и умения, воспитывает дружеское взаимоотношение между </a:t>
            </a:r>
            <a:r>
              <a:rPr lang="ru-RU" b="1" dirty="0" err="1" smtClean="0">
                <a:solidFill>
                  <a:srgbClr val="002060"/>
                </a:solidFill>
              </a:rPr>
              <a:t>детьми.В</a:t>
            </a:r>
            <a:r>
              <a:rPr lang="ru-RU" b="1" dirty="0" smtClean="0">
                <a:solidFill>
                  <a:srgbClr val="002060"/>
                </a:solidFill>
              </a:rPr>
              <a:t> свободном доступе для детей находятся атрибуты для зарождающихся в этом возрасте сюжетно- ролевых игр: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7718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0" y="1196752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«Салон красоты»</a:t>
            </a:r>
            <a:endParaRPr lang="ru-RU" b="1" dirty="0">
              <a:ln w="1905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6" name="Picture 4" descr="C:\Users\hp\Desktop\для сайта222\IMG-20211007-WA0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060848"/>
            <a:ext cx="2808312" cy="338437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275856" y="1484785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«Семья»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1052736"/>
            <a:ext cx="185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«Больница»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84984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28800"/>
            <a:ext cx="29158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412776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лайд 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675456"/>
            <a:ext cx="9540552" cy="7533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412776"/>
            <a:ext cx="936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ru-RU" sz="2000" b="1" dirty="0" smtClean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603447"/>
            <a:ext cx="8892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Предметно-развивающая среда музыкально - спортивного зала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052736"/>
            <a:ext cx="28083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052737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052736"/>
            <a:ext cx="28803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996952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слайд подсолн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675456"/>
            <a:ext cx="9540552" cy="7533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412776"/>
            <a:ext cx="936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ru-RU" sz="2000" b="1" dirty="0" smtClean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603448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Д</a:t>
            </a:r>
            <a:r>
              <a:rPr lang="ru-RU" sz="4000" b="1" dirty="0" smtClean="0">
                <a:solidFill>
                  <a:srgbClr val="C00000"/>
                </a:solidFill>
              </a:rPr>
              <a:t>идактические и настольные игры,  игры и средства для развития мелкой моторики рук</a:t>
            </a:r>
            <a:r>
              <a:rPr lang="ru-RU" sz="4000" dirty="0" smtClean="0">
                <a:solidFill>
                  <a:srgbClr val="C00000"/>
                </a:solidFill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19" y="1268760"/>
            <a:ext cx="30963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24744"/>
            <a:ext cx="25202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196752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39" y="3861048"/>
            <a:ext cx="309634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16</cp:revision>
  <dcterms:created xsi:type="dcterms:W3CDTF">2021-10-07T08:32:53Z</dcterms:created>
  <dcterms:modified xsi:type="dcterms:W3CDTF">2021-10-08T05:28:21Z</dcterms:modified>
</cp:coreProperties>
</file>