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CDF915-C8F0-4189-8609-81F8509E4CDB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D0B6A7-3DE9-4074-BA5E-D03EE5FDE39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FD22D-A143-4BAC-ABDC-3BADA8F07069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831F9-9FD6-410C-8E80-4F16305B82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FD22D-A143-4BAC-ABDC-3BADA8F07069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831F9-9FD6-410C-8E80-4F16305B82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FD22D-A143-4BAC-ABDC-3BADA8F07069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831F9-9FD6-410C-8E80-4F16305B82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FD22D-A143-4BAC-ABDC-3BADA8F07069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831F9-9FD6-410C-8E80-4F16305B82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FD22D-A143-4BAC-ABDC-3BADA8F07069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831F9-9FD6-410C-8E80-4F16305B82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FD22D-A143-4BAC-ABDC-3BADA8F07069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831F9-9FD6-410C-8E80-4F16305B82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FD22D-A143-4BAC-ABDC-3BADA8F07069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831F9-9FD6-410C-8E80-4F16305B82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FD22D-A143-4BAC-ABDC-3BADA8F07069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831F9-9FD6-410C-8E80-4F16305B82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FD22D-A143-4BAC-ABDC-3BADA8F07069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831F9-9FD6-410C-8E80-4F16305B82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FD22D-A143-4BAC-ABDC-3BADA8F07069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831F9-9FD6-410C-8E80-4F16305B82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FD22D-A143-4BAC-ABDC-3BADA8F07069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831F9-9FD6-410C-8E80-4F16305B82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2FD22D-A143-4BAC-ABDC-3BADA8F07069}" type="datetimeFigureOut">
              <a:rPr lang="ru-RU" smtClean="0"/>
              <a:pPr/>
              <a:t>08.10.2021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D831F9-9FD6-410C-8E80-4F16305B822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hp\Desktop\слайд подсолнух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83568" y="188640"/>
            <a:ext cx="741682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Monotype Corsiva" pitchFamily="66" charset="0"/>
              </a:rPr>
              <a:t>Предметно-развивающая среда   в детском саду в рамках ФГОС</a:t>
            </a:r>
            <a:endParaRPr lang="ru-RU" sz="4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971600" y="1700809"/>
            <a:ext cx="7416824" cy="1043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</a:tabLst>
            </a:pPr>
            <a:r>
              <a:rPr lang="en-US" sz="2800" b="1" dirty="0" smtClean="0">
                <a:solidFill>
                  <a:srgbClr val="0070C0"/>
                </a:solidFill>
              </a:rPr>
              <a:t>М</a:t>
            </a:r>
            <a:r>
              <a:rPr lang="ru-RU" sz="2800" b="1" dirty="0" smtClean="0">
                <a:solidFill>
                  <a:srgbClr val="0070C0"/>
                </a:solidFill>
              </a:rPr>
              <a:t>К</a:t>
            </a:r>
            <a:r>
              <a:rPr lang="en-US" sz="2800" b="1" dirty="0" smtClean="0">
                <a:solidFill>
                  <a:srgbClr val="0070C0"/>
                </a:solidFill>
              </a:rPr>
              <a:t>ДОУ </a:t>
            </a:r>
            <a:r>
              <a:rPr lang="ru-RU" sz="2800" b="1" dirty="0" smtClean="0">
                <a:solidFill>
                  <a:srgbClr val="0070C0"/>
                </a:solidFill>
              </a:rPr>
              <a:t> «Детский сад №15 </a:t>
            </a:r>
          </a:p>
          <a:p>
            <a:pPr algn="ctr">
              <a:spcBef>
                <a:spcPts val="6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</a:tabLst>
            </a:pPr>
            <a:r>
              <a:rPr lang="ru-RU" sz="2800" b="1" dirty="0" smtClean="0">
                <a:solidFill>
                  <a:srgbClr val="0070C0"/>
                </a:solidFill>
              </a:rPr>
              <a:t>     «Звездочка»</a:t>
            </a:r>
            <a:endParaRPr lang="en-US" sz="2800" b="1" dirty="0" smtClean="0">
              <a:solidFill>
                <a:srgbClr val="0070C0"/>
              </a:solidFill>
            </a:endParaRPr>
          </a:p>
        </p:txBody>
      </p:sp>
      <p:pic>
        <p:nvPicPr>
          <p:cNvPr id="1027" name="Picture 3" descr="C:\Users\hp\Desktop\1 июня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2708920"/>
            <a:ext cx="5544616" cy="3600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hp\Desktop\слайд подсолнух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6552" y="-675456"/>
            <a:ext cx="9540552" cy="753345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03848" y="35010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476673"/>
            <a:ext cx="8424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7504" y="1412776"/>
            <a:ext cx="9361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/>
            <a:endParaRPr lang="ru-RU" sz="2000" b="1" dirty="0" smtClean="0">
              <a:solidFill>
                <a:srgbClr val="002060"/>
              </a:solidFill>
              <a:latin typeface="Gabriola" pitchFamily="8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-603448"/>
            <a:ext cx="88924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Дошкольный возраст </a:t>
            </a:r>
            <a:r>
              <a:rPr lang="ru-RU" sz="2000" b="1" dirty="0">
                <a:solidFill>
                  <a:srgbClr val="C00000"/>
                </a:solidFill>
              </a:rPr>
              <a:t>– короткий</a:t>
            </a:r>
            <a:r>
              <a:rPr lang="ru-RU" sz="2000" dirty="0">
                <a:solidFill>
                  <a:srgbClr val="C00000"/>
                </a:solidFill>
              </a:rPr>
              <a:t>, но важный период становления</a:t>
            </a:r>
          </a:p>
          <a:p>
            <a:r>
              <a:rPr lang="ru-RU" sz="2000" dirty="0">
                <a:solidFill>
                  <a:srgbClr val="C00000"/>
                </a:solidFill>
              </a:rPr>
              <a:t>полноценной личности. В данное время </a:t>
            </a:r>
            <a:r>
              <a:rPr lang="ru-RU" sz="2000" b="1" dirty="0">
                <a:solidFill>
                  <a:srgbClr val="C00000"/>
                </a:solidFill>
              </a:rPr>
              <a:t>дошкольник</a:t>
            </a:r>
            <a:r>
              <a:rPr lang="ru-RU" sz="2000" dirty="0">
                <a:solidFill>
                  <a:srgbClr val="C00000"/>
                </a:solidFill>
              </a:rPr>
              <a:t> получает первые и начальные знания об окружающей среде и жизни вообще. У ребенка формируются в данном </a:t>
            </a:r>
            <a:r>
              <a:rPr lang="ru-RU" sz="2000" b="1" dirty="0">
                <a:solidFill>
                  <a:srgbClr val="C00000"/>
                </a:solidFill>
              </a:rPr>
              <a:t>возрасте</a:t>
            </a:r>
            <a:r>
              <a:rPr lang="ru-RU" sz="2000" dirty="0">
                <a:solidFill>
                  <a:srgbClr val="C00000"/>
                </a:solidFill>
              </a:rPr>
              <a:t> позитивное или негативное отношение к людям, к труду, начинают зарождаться навыки и привычки правильного поведения, складывается характер.</a:t>
            </a:r>
          </a:p>
        </p:txBody>
      </p:sp>
      <p:pic>
        <p:nvPicPr>
          <p:cNvPr id="2050" name="Picture 2" descr="C:\Users\hp\Desktop\для сайта222\старш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52536" y="1484784"/>
            <a:ext cx="3168352" cy="3917032"/>
          </a:xfrm>
          <a:prstGeom prst="rect">
            <a:avLst/>
          </a:prstGeom>
          <a:noFill/>
        </p:spPr>
      </p:pic>
      <p:pic>
        <p:nvPicPr>
          <p:cNvPr id="2051" name="Picture 3" descr="C:\Users\hp\Desktop\фотки для сайта\8 мар.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1295400"/>
            <a:ext cx="3268960" cy="4267200"/>
          </a:xfrm>
          <a:prstGeom prst="rect">
            <a:avLst/>
          </a:prstGeom>
          <a:noFill/>
        </p:spPr>
      </p:pic>
      <p:pic>
        <p:nvPicPr>
          <p:cNvPr id="2052" name="Picture 4" descr="C:\Users\hp\Desktop\фотки для сайта\1 июня 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6" y="1340769"/>
            <a:ext cx="2520280" cy="41764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hp\Desktop\слайд подсолнух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75456"/>
            <a:ext cx="9395520" cy="753345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03848" y="35010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476673"/>
            <a:ext cx="842493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В дошкольной педагогике под термином «развивающая среда» понимается «комплекс материально-технических, санитарно-гигиенических, эстетических, психолого-педагогических условий, обеспечивающих организацию жизни детей и взрослых». Развивающая среда выступает в роли стимулятора, движущей силы в целостном процессе становления личности ребенка, она обогащает личностное развитие. Функция педагога заключается в том, чтобы, используя предметно - развивающую среду и ее средства, помочь ребенку обнаружить в себе и развивать то, что присуще ребенку. Поэтому особое внимание   в детском саду уделяется конструированию среды, в которой происходит  обучение и саморазвитие творческой активности дошкольника.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512" y="-243408"/>
            <a:ext cx="8352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50"/>
              </a:spcBef>
              <a:buClr>
                <a:srgbClr val="0070C0"/>
              </a:buCl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</a:pPr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>Предметно-развивающая среда в ДОУ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hp\Desktop\слайд подсолнух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75456"/>
            <a:ext cx="9395520" cy="753345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03848" y="35010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476673"/>
            <a:ext cx="8424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512" y="-243408"/>
            <a:ext cx="89644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50"/>
              </a:spcBef>
              <a:buClr>
                <a:srgbClr val="0070C0"/>
              </a:buCl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</a:pPr>
            <a:r>
              <a:rPr lang="ru-RU" sz="2400" b="1" i="1" dirty="0" smtClean="0">
                <a:solidFill>
                  <a:srgbClr val="FF0000"/>
                </a:solidFill>
              </a:rPr>
              <a:t>Предметно – пространственная развивающая среда                                            </a:t>
            </a:r>
            <a:r>
              <a:rPr lang="ru-RU" sz="2400" b="1" i="1" dirty="0" smtClean="0">
                <a:solidFill>
                  <a:schemeClr val="tx1"/>
                </a:solidFill>
              </a:rPr>
              <a:t>должна</a:t>
            </a:r>
            <a:r>
              <a:rPr lang="ru-RU" sz="2400" b="1" i="1" dirty="0" smtClean="0">
                <a:solidFill>
                  <a:srgbClr val="FF0000"/>
                </a:solidFill>
              </a:rPr>
              <a:t> </a:t>
            </a:r>
            <a:r>
              <a:rPr lang="ru-RU" sz="2400" b="1" i="1" dirty="0" smtClean="0"/>
              <a:t>организовываться с учётом требований ФГОС, где чётко прослеживаются все </a:t>
            </a:r>
            <a:br>
              <a:rPr lang="ru-RU" sz="2400" b="1" i="1" dirty="0" smtClean="0"/>
            </a:br>
            <a:r>
              <a:rPr lang="ru-RU" sz="2400" b="1" i="1" dirty="0" smtClean="0"/>
              <a:t>пять образовательных областей: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7504" y="1412776"/>
            <a:ext cx="9361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/>
            <a:r>
              <a:rPr lang="ru-RU" sz="2000" b="1" dirty="0" smtClean="0">
                <a:solidFill>
                  <a:srgbClr val="002060"/>
                </a:solidFill>
                <a:latin typeface="Gabriola" pitchFamily="82" charset="0"/>
              </a:rPr>
              <a:t>1) социально-коммуникативная,  2) познавательная, 3) речевая,   4) художественно-эстетическая, </a:t>
            </a:r>
          </a:p>
          <a:p>
            <a:pPr marL="457200" indent="-457200" algn="ctr"/>
            <a:r>
              <a:rPr lang="ru-RU" sz="2000" b="1" dirty="0" smtClean="0">
                <a:solidFill>
                  <a:srgbClr val="002060"/>
                </a:solidFill>
                <a:latin typeface="Gabriola" pitchFamily="82" charset="0"/>
              </a:rPr>
              <a:t>5 )физическая.</a:t>
            </a:r>
            <a:endParaRPr lang="ru-RU" sz="2000" b="1" dirty="0">
              <a:solidFill>
                <a:srgbClr val="002060"/>
              </a:solidFill>
              <a:latin typeface="Gabriola" pitchFamily="82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463" y="2204864"/>
            <a:ext cx="2987377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 descr="C:\Users\hp\Desktop\фотки для сайта\эк.1111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2204864"/>
            <a:ext cx="3096344" cy="1872208"/>
          </a:xfrm>
          <a:prstGeom prst="rect">
            <a:avLst/>
          </a:prstGeom>
          <a:noFill/>
        </p:spPr>
      </p:pic>
      <p:pic>
        <p:nvPicPr>
          <p:cNvPr id="2052" name="Picture 4" descr="C:\Users\hp\Desktop\фотки для сайта\ЭКОЛ.ДОШ.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60232" y="2204864"/>
            <a:ext cx="2483768" cy="1872208"/>
          </a:xfrm>
          <a:prstGeom prst="rect">
            <a:avLst/>
          </a:prstGeom>
          <a:noFill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395536" y="4221088"/>
            <a:ext cx="3960440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0" y="4293096"/>
            <a:ext cx="4248472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hp\Desktop\слайд подсолнух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6552" y="-675456"/>
            <a:ext cx="9540552" cy="753345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03848" y="35010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476673"/>
            <a:ext cx="8424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512" y="-243408"/>
            <a:ext cx="8964488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50"/>
              </a:spcBef>
              <a:buClr>
                <a:srgbClr val="0070C0"/>
              </a:buCl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</a:tabLst>
            </a:pPr>
            <a:r>
              <a:rPr lang="ru-RU" sz="2800" b="1" dirty="0" smtClean="0">
                <a:solidFill>
                  <a:srgbClr val="FF0000"/>
                </a:solidFill>
              </a:rPr>
              <a:t>Направление: Художественно — эстетическое развитие. </a:t>
            </a:r>
            <a:r>
              <a:rPr lang="ru-RU" sz="2400" b="1" i="1" u="sng" dirty="0" smtClean="0">
                <a:solidFill>
                  <a:srgbClr val="2D2DB9"/>
                </a:solidFill>
              </a:rPr>
              <a:t/>
            </a:r>
            <a:br>
              <a:rPr lang="ru-RU" sz="2400" b="1" i="1" u="sng" dirty="0" smtClean="0">
                <a:solidFill>
                  <a:srgbClr val="2D2DB9"/>
                </a:solidFill>
              </a:rPr>
            </a:br>
            <a:r>
              <a:rPr lang="ru-RU" sz="2400" b="1" i="1" u="sng" dirty="0" smtClean="0">
                <a:solidFill>
                  <a:srgbClr val="00664D"/>
                </a:solidFill>
              </a:rPr>
              <a:t>В Центре «Творческая мастерская»</a:t>
            </a:r>
            <a:r>
              <a:rPr lang="ru-RU" sz="2400" u="sng" dirty="0" smtClean="0">
                <a:solidFill>
                  <a:srgbClr val="2D2DB9"/>
                </a:solidFill>
              </a:rPr>
              <a:t> </a:t>
            </a:r>
            <a:r>
              <a:rPr lang="ru-RU" sz="2400" dirty="0" smtClean="0"/>
              <a:t> </a:t>
            </a:r>
            <a:r>
              <a:rPr lang="ru-RU" sz="2400" b="1" dirty="0" smtClean="0">
                <a:solidFill>
                  <a:srgbClr val="2D2DB9"/>
                </a:solidFill>
              </a:rPr>
              <a:t>находится материал и оборудование для художественно-творческой деятельности: рисования, лепки и аппликации. По желанию ребенок может найти и воспользоваться необходимым, для воплощения своих творческих идей, замыслов, фантазии. К данному центру имеется свободный 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7504" y="1412776"/>
            <a:ext cx="9361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/>
            <a:endParaRPr lang="ru-RU" sz="2000" b="1" dirty="0" smtClean="0">
              <a:solidFill>
                <a:srgbClr val="002060"/>
              </a:solidFill>
              <a:latin typeface="Gabriola" pitchFamily="82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08519" y="2564904"/>
            <a:ext cx="2448271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 descr="C:\Users\hp\Desktop\фотки для сайта\IMG-20190321-WA00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2492896"/>
            <a:ext cx="3528392" cy="1368152"/>
          </a:xfrm>
          <a:prstGeom prst="rect">
            <a:avLst/>
          </a:prstGeom>
          <a:noFill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2492896"/>
            <a:ext cx="2808311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 descr="C:\Users\hp\Desktop\для сайта222\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11759" y="3933056"/>
            <a:ext cx="3672409" cy="19442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hp\Desktop\слайд подсолнух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6552" y="-675456"/>
            <a:ext cx="9540552" cy="753345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03848" y="35010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476673"/>
            <a:ext cx="8424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7504" y="1412776"/>
            <a:ext cx="9361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/>
            <a:endParaRPr lang="ru-RU" sz="2000" b="1" dirty="0" smtClean="0">
              <a:solidFill>
                <a:srgbClr val="002060"/>
              </a:solidFill>
              <a:latin typeface="Gabriola" pitchFamily="8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-459432"/>
            <a:ext cx="8604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Направление:    Речевое развитие</a:t>
            </a:r>
            <a:endParaRPr lang="ru-RU" sz="4000" dirty="0"/>
          </a:p>
        </p:txBody>
      </p:sp>
      <p:sp>
        <p:nvSpPr>
          <p:cNvPr id="14" name="TextBox 13"/>
          <p:cNvSpPr txBox="1"/>
          <p:nvPr/>
        </p:nvSpPr>
        <p:spPr>
          <a:xfrm>
            <a:off x="0" y="260648"/>
            <a:ext cx="889248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u="sng" dirty="0" smtClean="0">
                <a:solidFill>
                  <a:srgbClr val="009973"/>
                </a:solidFill>
              </a:rPr>
              <a:t>Центр «Мир книги»</a:t>
            </a:r>
            <a:r>
              <a:rPr lang="ru-RU" sz="2000" b="1" dirty="0" smtClean="0">
                <a:solidFill>
                  <a:schemeClr val="accent2"/>
                </a:solidFill>
              </a:rPr>
              <a:t> </a:t>
            </a:r>
            <a:r>
              <a:rPr lang="ru-RU" b="1" dirty="0" smtClean="0">
                <a:solidFill>
                  <a:srgbClr val="2D2DB9"/>
                </a:solidFill>
              </a:rPr>
              <a:t> играет существенную роль в формировании у детей интереса и любви к художественной литературе. </a:t>
            </a:r>
            <a:r>
              <a:rPr lang="ru-RU" sz="2000" b="1" i="1" dirty="0">
                <a:solidFill>
                  <a:srgbClr val="002060"/>
                </a:solidFill>
              </a:rPr>
              <a:t>Роль книги в жизни человека невозможно переоценить! В книге всегда можно найти много интересного для размышления. Одним словом, книга является незаменимым атрибутом полноценного и всестороннего развития.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463" y="1844824"/>
            <a:ext cx="4499545" cy="3672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1844824"/>
            <a:ext cx="3528392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hp\Desktop\слайд подсолнух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6552" y="-675456"/>
            <a:ext cx="9540552" cy="753345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03848" y="35010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476673"/>
            <a:ext cx="8424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7504" y="1412776"/>
            <a:ext cx="9361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/>
            <a:endParaRPr lang="ru-RU" sz="2000" b="1" dirty="0" smtClean="0">
              <a:solidFill>
                <a:srgbClr val="002060"/>
              </a:solidFill>
              <a:latin typeface="Gabriola" pitchFamily="8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-459431"/>
            <a:ext cx="860444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u="sng" dirty="0" smtClean="0">
                <a:solidFill>
                  <a:srgbClr val="C00000"/>
                </a:solidFill>
              </a:rPr>
              <a:t>Центр «Природы»</a:t>
            </a:r>
            <a:r>
              <a:rPr lang="ru-RU" sz="4000" b="1" dirty="0" smtClean="0">
                <a:solidFill>
                  <a:schemeClr val="accent2"/>
                </a:solidFill>
              </a:rPr>
              <a:t> </a:t>
            </a:r>
            <a:r>
              <a:rPr lang="ru-RU" b="1" dirty="0" smtClean="0">
                <a:solidFill>
                  <a:srgbClr val="002060"/>
                </a:solidFill>
                <a:latin typeface="+mj-lt"/>
              </a:rPr>
              <a:t>включает в себя экологическую деятельность. В данном уголке содержатся различные виды комнатных растений, на которых удобно демонстрировать видоизменения частей растения, инструменты по уходу за этими растениями: палочки для рыхления, пульверизатор, лейки и др. Помимо комнатных растений, в данном центре оформлены  макеты (пустыня, животный мир, аквариум, скворечник, улей, клетка с птичками и </a:t>
            </a:r>
            <a:r>
              <a:rPr lang="ru-RU" b="1" dirty="0" err="1" smtClean="0">
                <a:solidFill>
                  <a:srgbClr val="002060"/>
                </a:solidFill>
                <a:latin typeface="+mj-lt"/>
              </a:rPr>
              <a:t>т.д</a:t>
            </a:r>
            <a:r>
              <a:rPr lang="ru-RU" b="1" dirty="0" smtClean="0">
                <a:solidFill>
                  <a:srgbClr val="002060"/>
                </a:solidFill>
                <a:latin typeface="+mj-lt"/>
              </a:rPr>
              <a:t>).</a:t>
            </a:r>
            <a:endParaRPr lang="ru-RU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260648"/>
            <a:ext cx="88924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08520" y="1628801"/>
            <a:ext cx="2592288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 descr="C:\Users\hp\Desktop\фотки для сайта\экол96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1600200"/>
            <a:ext cx="3024336" cy="2476872"/>
          </a:xfrm>
          <a:prstGeom prst="rect">
            <a:avLst/>
          </a:prstGeom>
          <a:noFill/>
        </p:spPr>
      </p:pic>
      <p:pic>
        <p:nvPicPr>
          <p:cNvPr id="5125" name="Picture 5" descr="C:\Users\hp\Desktop\фотки для сайта\экол9888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1600200"/>
            <a:ext cx="2664296" cy="2476872"/>
          </a:xfrm>
          <a:prstGeom prst="rect">
            <a:avLst/>
          </a:prstGeom>
          <a:noFill/>
        </p:spPr>
      </p:pic>
      <p:pic>
        <p:nvPicPr>
          <p:cNvPr id="5126" name="Picture 6" descr="C:\Users\hp\Desktop\фотки для сайта\экол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108520" y="4149081"/>
            <a:ext cx="1876995" cy="2232248"/>
          </a:xfrm>
          <a:prstGeom prst="rect">
            <a:avLst/>
          </a:prstGeom>
          <a:noFill/>
        </p:spPr>
      </p:pic>
      <p:pic>
        <p:nvPicPr>
          <p:cNvPr id="5127" name="Picture 7" descr="C:\Users\hp\Desktop\фотки для сайта\экол9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79712" y="4365104"/>
            <a:ext cx="2016224" cy="1872208"/>
          </a:xfrm>
          <a:prstGeom prst="rect">
            <a:avLst/>
          </a:prstGeom>
          <a:noFill/>
        </p:spPr>
      </p:pic>
      <p:pic>
        <p:nvPicPr>
          <p:cNvPr id="5128" name="Picture 8" descr="C:\Users\hp\Desktop\фотки для сайта\экол1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83968" y="4293096"/>
            <a:ext cx="1800200" cy="1944216"/>
          </a:xfrm>
          <a:prstGeom prst="rect">
            <a:avLst/>
          </a:prstGeom>
          <a:noFill/>
        </p:spPr>
      </p:pic>
      <p:pic>
        <p:nvPicPr>
          <p:cNvPr id="5129" name="Picture 9" descr="C:\Users\hp\Desktop\фотки для сайта\экол9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372200" y="4293096"/>
            <a:ext cx="2016224" cy="18722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hp\Desktop\слайд подсолнух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6552" y="-819472"/>
            <a:ext cx="9540552" cy="753345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03848" y="35010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476673"/>
            <a:ext cx="8424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7504" y="1412776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/>
            <a:endParaRPr lang="ru-RU" sz="2000" b="1" dirty="0" smtClean="0">
              <a:solidFill>
                <a:srgbClr val="002060"/>
              </a:solidFill>
              <a:latin typeface="Gabriola" pitchFamily="8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-603447"/>
            <a:ext cx="889248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Направление: Социально-личностное развитие. </a:t>
            </a:r>
            <a:r>
              <a:rPr lang="ru-RU" sz="2400" b="1" dirty="0" smtClean="0">
                <a:solidFill>
                  <a:schemeClr val="accent2"/>
                </a:solidFill>
              </a:rPr>
              <a:t/>
            </a:r>
            <a:br>
              <a:rPr lang="ru-RU" sz="2400" b="1" dirty="0" smtClean="0">
                <a:solidFill>
                  <a:schemeClr val="accent2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Игра - основной вид деятельности наших малышей. Яркий, насыщенный игровой центр создает условия для творческой деятельности детей, развивает фантазию, формирует игровые навыки и умения, воспитывает дружеское взаимоотношение между </a:t>
            </a:r>
            <a:r>
              <a:rPr lang="ru-RU" b="1" dirty="0" err="1" smtClean="0">
                <a:solidFill>
                  <a:srgbClr val="002060"/>
                </a:solidFill>
              </a:rPr>
              <a:t>детьми.В</a:t>
            </a:r>
            <a:r>
              <a:rPr lang="ru-RU" b="1" dirty="0" smtClean="0">
                <a:solidFill>
                  <a:srgbClr val="002060"/>
                </a:solidFill>
              </a:rPr>
              <a:t> свободном доступе для детей находятся атрибуты для зарождающихся в этом возрасте сюжетно- ролевых игр: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149080"/>
            <a:ext cx="2771800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TextBox 19"/>
          <p:cNvSpPr txBox="1"/>
          <p:nvPr/>
        </p:nvSpPr>
        <p:spPr>
          <a:xfrm>
            <a:off x="0" y="1196752"/>
            <a:ext cx="2123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b="1" dirty="0">
                <a:ln w="1905">
                  <a:noFill/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«Салон красоты»</a:t>
            </a:r>
            <a:endParaRPr lang="ru-RU" b="1" dirty="0">
              <a:ln w="1905">
                <a:noFill/>
              </a:ln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8196" name="Picture 4" descr="C:\Users\hp\Desktop\для сайта222\IMG-20211007-WA01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2060848"/>
            <a:ext cx="2808312" cy="3384376"/>
          </a:xfrm>
          <a:prstGeom prst="rect">
            <a:avLst/>
          </a:prstGeom>
          <a:noFill/>
        </p:spPr>
      </p:pic>
      <p:sp>
        <p:nvSpPr>
          <p:cNvPr id="23" name="TextBox 22"/>
          <p:cNvSpPr txBox="1"/>
          <p:nvPr/>
        </p:nvSpPr>
        <p:spPr>
          <a:xfrm>
            <a:off x="3275856" y="1484785"/>
            <a:ext cx="216024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«Семья»</a:t>
            </a:r>
          </a:p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6588224" y="1052736"/>
            <a:ext cx="1858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«Больница»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3284984"/>
            <a:ext cx="2088232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628800"/>
            <a:ext cx="2915816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72200" y="1412776"/>
            <a:ext cx="2088232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hp\Desktop\слайд подсолнух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6552" y="-675456"/>
            <a:ext cx="9540552" cy="753345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03848" y="35010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476673"/>
            <a:ext cx="8424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7504" y="1412776"/>
            <a:ext cx="9361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/>
            <a:endParaRPr lang="ru-RU" sz="2000" b="1" dirty="0" smtClean="0">
              <a:solidFill>
                <a:srgbClr val="002060"/>
              </a:solidFill>
              <a:latin typeface="Gabriola" pitchFamily="8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-603447"/>
            <a:ext cx="889248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j-lt"/>
              </a:rPr>
              <a:t>Предметно-развивающая среда музыкально - спортивного зала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528" y="1052736"/>
            <a:ext cx="2808312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1052737"/>
            <a:ext cx="3168352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1052736"/>
            <a:ext cx="2880320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43808" y="2996952"/>
            <a:ext cx="3168352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hp\Desktop\слайд подсолнух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6552" y="-675456"/>
            <a:ext cx="9540552" cy="753345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03848" y="35010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476673"/>
            <a:ext cx="8424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7504" y="1412776"/>
            <a:ext cx="9361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/>
            <a:endParaRPr lang="ru-RU" sz="2000" b="1" dirty="0" smtClean="0">
              <a:solidFill>
                <a:srgbClr val="002060"/>
              </a:solidFill>
              <a:latin typeface="Gabriola" pitchFamily="8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-603448"/>
            <a:ext cx="88924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</a:rPr>
              <a:t>Д</a:t>
            </a:r>
            <a:r>
              <a:rPr lang="ru-RU" sz="4000" b="1" dirty="0" smtClean="0">
                <a:solidFill>
                  <a:srgbClr val="C00000"/>
                </a:solidFill>
              </a:rPr>
              <a:t>идактические и настольные игры,  игры и средства для развития мелкой моторики рук</a:t>
            </a:r>
            <a:r>
              <a:rPr lang="ru-RU" sz="4000" dirty="0" smtClean="0">
                <a:solidFill>
                  <a:srgbClr val="C00000"/>
                </a:solidFill>
              </a:rPr>
              <a:t>.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08519" y="1268760"/>
            <a:ext cx="3096344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1124744"/>
            <a:ext cx="2520280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1196752"/>
            <a:ext cx="3096344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31839" y="3861048"/>
            <a:ext cx="3096345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212</Words>
  <Application>Microsoft Office PowerPoint</Application>
  <PresentationFormat>Экран (4:3)</PresentationFormat>
  <Paragraphs>20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hp</cp:lastModifiedBy>
  <cp:revision>16</cp:revision>
  <dcterms:created xsi:type="dcterms:W3CDTF">2021-10-07T08:32:53Z</dcterms:created>
  <dcterms:modified xsi:type="dcterms:W3CDTF">2021-10-08T05:28:21Z</dcterms:modified>
</cp:coreProperties>
</file>